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74" r:id="rId12"/>
    <p:sldId id="281" r:id="rId13"/>
    <p:sldId id="266" r:id="rId14"/>
    <p:sldId id="267" r:id="rId15"/>
    <p:sldId id="268" r:id="rId16"/>
    <p:sldId id="269" r:id="rId17"/>
    <p:sldId id="270" r:id="rId18"/>
    <p:sldId id="271" r:id="rId19"/>
    <p:sldId id="279" r:id="rId20"/>
    <p:sldId id="272" r:id="rId21"/>
    <p:sldId id="280"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4643" autoAdjust="0"/>
  </p:normalViewPr>
  <p:slideViewPr>
    <p:cSldViewPr>
      <p:cViewPr>
        <p:scale>
          <a:sx n="64" d="100"/>
          <a:sy n="64" d="100"/>
        </p:scale>
        <p:origin x="-582"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AFBE0-655D-45A7-BBA1-E9D541168157}" type="datetimeFigureOut">
              <a:rPr lang="en-US" smtClean="0"/>
              <a:pPr/>
              <a:t>10/11/2014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FF303-8D00-4F1A-9CD3-8E6347824BF1}" type="slidenum">
              <a:rPr lang="en-US" smtClean="0"/>
              <a:pPr/>
              <a:t>‹#›</a:t>
            </a:fld>
            <a:endParaRPr lang="en-US" dirty="0"/>
          </a:p>
        </p:txBody>
      </p:sp>
    </p:spTree>
    <p:extLst>
      <p:ext uri="{BB962C8B-B14F-4D97-AF65-F5344CB8AC3E}">
        <p14:creationId xmlns:p14="http://schemas.microsoft.com/office/powerpoint/2010/main" val="112955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6C666-B84E-4796-8028-03071374A98E}" type="datetimeFigureOut">
              <a:rPr lang="en-US" smtClean="0"/>
              <a:pPr/>
              <a:t>10/11/2014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2B9F8-CD62-4B1B-9402-DED5AED1A33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6C666-B84E-4796-8028-03071374A98E}" type="datetimeFigureOut">
              <a:rPr lang="en-US" smtClean="0"/>
              <a:pPr/>
              <a:t>10/11/2014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B9F8-CD62-4B1B-9402-DED5AED1A3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1"/>
                </a:solidFill>
                <a:latin typeface="Times New Roman" pitchFamily="18" charset="0"/>
                <a:cs typeface="Times New Roman" pitchFamily="18" charset="0"/>
              </a:rPr>
              <a:t>Romans 8:12-25</a:t>
            </a:r>
            <a:endParaRPr lang="en-US" sz="6000"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19200"/>
            <a:ext cx="8153400" cy="1785104"/>
          </a:xfrm>
          <a:prstGeom prst="rect">
            <a:avLst/>
          </a:prstGeom>
          <a:noFill/>
        </p:spPr>
        <p:txBody>
          <a:bodyPr wrap="square" rtlCol="0">
            <a:spAutoFit/>
          </a:bodyPr>
          <a:lstStyle/>
          <a:p>
            <a:pPr algn="ct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Key Verses</a:t>
            </a:r>
          </a:p>
          <a:p>
            <a:endParaRPr lang="en-US" sz="22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Verse-1,5-11: As believers we are no longer condemned because we are in Christ. Christ heals our spirits, minds, and bodies. In all these area we are make alive in Him.</a:t>
            </a:r>
            <a:endParaRPr lang="en-US" sz="22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8 review</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34456"/>
            <a:ext cx="8229600" cy="4493538"/>
          </a:xfrm>
          <a:prstGeom prst="rect">
            <a:avLst/>
          </a:prstGeom>
          <a:noFill/>
        </p:spPr>
        <p:txBody>
          <a:bodyPr wrap="square" rtlCol="0">
            <a:spAutoFit/>
          </a:bodyPr>
          <a:lstStyle/>
          <a:p>
            <a:pPr marL="342900" indent="-342900">
              <a:buFont typeface="+mj-lt"/>
              <a:buAutoNum type="arabicPeriod"/>
            </a:pP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To Choose or take as one’s own; make one’s own by selection or assent </a:t>
            </a: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To take and raise as one’s own child, specifically by a formal legal act</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buFont typeface="+mj-lt"/>
              <a:buAutoNum type="arabicPeriod"/>
            </a:pP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To take or receive into any kind of new </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relationship</a:t>
            </a:r>
          </a:p>
          <a:p>
            <a:pPr marL="342900" indent="-342900">
              <a:buFont typeface="+mj-lt"/>
              <a:buAutoNum type="arabicPeriod"/>
            </a:pP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To select a requirement for a </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course</a:t>
            </a:r>
          </a:p>
          <a:p>
            <a:pPr marL="342900" indent="-342900">
              <a:buFont typeface="+mj-lt"/>
              <a:buAutoNum type="arabicPeriod"/>
            </a:pP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To vote to </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accept</a:t>
            </a:r>
          </a:p>
          <a:p>
            <a:pPr marL="342900" indent="-342900">
              <a:buFont typeface="+mj-lt"/>
              <a:buAutoNum type="arabicPeriod"/>
            </a:pP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To accept or act in accordance with</a:t>
            </a: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Defining Adoption</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38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966536"/>
            <a:ext cx="7226337" cy="523220"/>
          </a:xfrm>
          <a:prstGeom prst="rect">
            <a:avLst/>
          </a:prstGeom>
          <a:noFill/>
        </p:spPr>
        <p:txBody>
          <a:bodyPr wrap="none" rtlCol="0">
            <a:spAutoFit/>
          </a:bodyPr>
          <a:lstStyle/>
          <a:p>
            <a:r>
              <a:rPr lang="en-US" sz="2800" b="1" dirty="0" smtClean="0">
                <a:solidFill>
                  <a:schemeClr val="bg1">
                    <a:lumMod val="95000"/>
                  </a:schemeClr>
                </a:solidFill>
                <a:effectLst>
                  <a:outerShdw blurRad="38100" dist="38100" dir="2700000" algn="tl">
                    <a:srgbClr val="000000">
                      <a:alpha val="43137"/>
                    </a:srgbClr>
                  </a:outerShdw>
                </a:effectLst>
              </a:rPr>
              <a:t>Brethren </a:t>
            </a:r>
            <a:r>
              <a:rPr lang="en-US" sz="2800" b="1" i="1" dirty="0" err="1" smtClean="0">
                <a:solidFill>
                  <a:schemeClr val="bg1">
                    <a:lumMod val="95000"/>
                  </a:schemeClr>
                </a:solidFill>
                <a:effectLst>
                  <a:outerShdw blurRad="38100" dist="38100" dir="2700000" algn="tl">
                    <a:srgbClr val="000000">
                      <a:alpha val="43137"/>
                    </a:srgbClr>
                  </a:outerShdw>
                </a:effectLst>
              </a:rPr>
              <a:t>Adelphos</a:t>
            </a:r>
            <a:r>
              <a:rPr lang="en-US" sz="2800" b="1" i="1" dirty="0" smtClean="0">
                <a:solidFill>
                  <a:schemeClr val="bg1">
                    <a:lumMod val="95000"/>
                  </a:schemeClr>
                </a:solidFill>
                <a:effectLst>
                  <a:outerShdw blurRad="38100" dist="38100" dir="2700000" algn="tl">
                    <a:srgbClr val="000000">
                      <a:alpha val="43137"/>
                    </a:srgbClr>
                  </a:outerShdw>
                </a:effectLst>
              </a:rPr>
              <a:t>- </a:t>
            </a:r>
            <a:r>
              <a:rPr lang="en-US" sz="2800" b="1" dirty="0" smtClean="0">
                <a:solidFill>
                  <a:schemeClr val="bg1">
                    <a:lumMod val="95000"/>
                  </a:schemeClr>
                </a:solidFill>
                <a:effectLst>
                  <a:outerShdw blurRad="38100" dist="38100" dir="2700000" algn="tl">
                    <a:srgbClr val="000000">
                      <a:alpha val="43137"/>
                    </a:srgbClr>
                  </a:outerShdw>
                </a:effectLst>
              </a:rPr>
              <a:t>kindred or one like another</a:t>
            </a:r>
            <a:endParaRPr lang="en-US" sz="2800" b="1" dirty="0">
              <a:solidFill>
                <a:schemeClr val="bg1">
                  <a:lumMod val="95000"/>
                </a:schemeClr>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Brethren</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54504"/>
            <a:ext cx="8229599" cy="2677656"/>
          </a:xfrm>
          <a:prstGeom prst="rect">
            <a:avLst/>
          </a:prstGeom>
          <a:noFill/>
        </p:spPr>
        <p:txBody>
          <a:bodyPr wrap="square" rtlCol="0">
            <a:spAutoFit/>
          </a:bodyPr>
          <a:lstStyle/>
          <a:p>
            <a:r>
              <a:rPr lang="en-US" sz="28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28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I am not ashamed of the gospel of Christ, for it is the power of God to salvation for everyone who believes. For the Jew first and also for the Greek. For in it is the righteousness of God revealed from faith to faith; as it is written, ‘The just shall live by </a:t>
            </a:r>
            <a:r>
              <a:rPr lang="en-US" sz="28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faith.’” – Rom. 1:16-17</a:t>
            </a:r>
            <a:endParaRPr lang="en-US" sz="28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The Main Thing</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153400" cy="1569660"/>
          </a:xfrm>
          <a:prstGeom prst="rect">
            <a:avLst/>
          </a:prstGeom>
          <a:noFill/>
        </p:spPr>
        <p:txBody>
          <a:bodyPr wrap="square" rtlCol="0">
            <a:spAutoFit/>
          </a:bodyPr>
          <a:lstStyle/>
          <a:p>
            <a:r>
              <a:rPr lang="en-US" sz="32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God has not given us a Spirit of fear, but of power and of love and of a sound mind.” - 2 Timothy 1:7</a:t>
            </a:r>
            <a:endParaRPr lang="en-US" sz="32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38200"/>
            <a:ext cx="7848600" cy="206210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 who did not spare His own son, but delivered Him up for us all, how shall He not with Him also freely give us all things?” - Romans 8:32</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229600" cy="255454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“But each one is tempted when he is drawn away by his own desires and enticed. Then, when desire has conceived, it gives birth to sin; and sin, when it is fully grown, brings forth death.” - James 1:14-15</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6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solidFill>
                  <a:schemeClr val="bg1"/>
                </a:solidFill>
                <a:latin typeface="Times New Roman" pitchFamily="18" charset="0"/>
                <a:cs typeface="Times New Roman" pitchFamily="18" charset="0"/>
              </a:rPr>
              <a:t>The Facts</a:t>
            </a:r>
            <a:endParaRPr lang="en-US" dirty="0">
              <a:solidFill>
                <a:schemeClr val="bg1"/>
              </a:solidFill>
              <a:latin typeface="Times New Roman" pitchFamily="18" charset="0"/>
              <a:cs typeface="Times New Roman" pitchFamily="18" charset="0"/>
            </a:endParaRPr>
          </a:p>
        </p:txBody>
      </p:sp>
      <p:sp>
        <p:nvSpPr>
          <p:cNvPr id="4" name="TextBox 3"/>
          <p:cNvSpPr txBox="1"/>
          <p:nvPr/>
        </p:nvSpPr>
        <p:spPr>
          <a:xfrm>
            <a:off x="762001" y="1295400"/>
            <a:ext cx="7924800" cy="3785652"/>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Year-Around 57AD</a:t>
            </a:r>
          </a:p>
          <a:p>
            <a:r>
              <a:rPr lang="en-US" sz="3200" dirty="0" smtClean="0">
                <a:solidFill>
                  <a:schemeClr val="bg1"/>
                </a:solidFill>
                <a:effectLst>
                  <a:outerShdw blurRad="38100" dist="38100" dir="2700000" algn="tl">
                    <a:srgbClr val="000000">
                      <a:alpha val="43137"/>
                    </a:srgbClr>
                  </a:outerShdw>
                </a:effectLst>
              </a:rPr>
              <a:t>Setting-Most likely In Corinth or </a:t>
            </a:r>
            <a:r>
              <a:rPr lang="en-US" sz="32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Cenchrea</a:t>
            </a:r>
            <a:r>
              <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solidFill>
                  <a:schemeClr val="bg1"/>
                </a:solidFill>
                <a:effectLst>
                  <a:outerShdw blurRad="38100" dist="38100" dir="2700000" algn="tl">
                    <a:srgbClr val="000000">
                      <a:alpha val="43137"/>
                    </a:srgbClr>
                  </a:outerShdw>
                </a:effectLst>
              </a:rPr>
              <a:t>( 6 Miles away)</a:t>
            </a:r>
          </a:p>
          <a:p>
            <a:r>
              <a:rPr lang="en-US" sz="3200" dirty="0" smtClean="0">
                <a:solidFill>
                  <a:schemeClr val="bg1"/>
                </a:solidFill>
                <a:effectLst>
                  <a:outerShdw blurRad="38100" dist="38100" dir="2700000" algn="tl">
                    <a:srgbClr val="000000">
                      <a:alpha val="43137"/>
                    </a:srgbClr>
                  </a:outerShdw>
                </a:effectLst>
              </a:rPr>
              <a:t>Plot-All men have sinned, but all can be saved.</a:t>
            </a:r>
          </a:p>
          <a:p>
            <a:r>
              <a:rPr lang="en-US" sz="3200" dirty="0" smtClean="0">
                <a:solidFill>
                  <a:schemeClr val="bg1"/>
                </a:solidFill>
                <a:effectLst>
                  <a:outerShdw blurRad="38100" dist="38100" dir="2700000" algn="tl">
                    <a:srgbClr val="000000">
                      <a:alpha val="43137"/>
                    </a:srgbClr>
                  </a:outerShdw>
                </a:effectLst>
              </a:rPr>
              <a:t>Theme-Romans 1:16-17. </a:t>
            </a:r>
          </a:p>
          <a:p>
            <a:r>
              <a:rPr lang="en-US" sz="3200" dirty="0" smtClean="0">
                <a:solidFill>
                  <a:schemeClr val="bg1"/>
                </a:solidFill>
                <a:effectLst>
                  <a:outerShdw blurRad="38100" dist="38100" dir="2700000" algn="tl">
                    <a:srgbClr val="000000">
                      <a:alpha val="43137"/>
                    </a:srgbClr>
                  </a:outerShdw>
                </a:effectLst>
              </a:rPr>
              <a:t>-Salvation for all of mankind is available</a:t>
            </a:r>
          </a:p>
          <a:p>
            <a:r>
              <a:rPr lang="en-US" sz="3200" dirty="0" smtClean="0">
                <a:solidFill>
                  <a:schemeClr val="bg1"/>
                </a:solidFill>
                <a:effectLst>
                  <a:outerShdw blurRad="38100" dist="38100" dir="2700000" algn="tl">
                    <a:srgbClr val="000000">
                      <a:alpha val="43137"/>
                    </a:srgbClr>
                  </a:outerShdw>
                </a:effectLst>
              </a:rPr>
              <a:t>-Justified by faith in Jesus Christ</a:t>
            </a:r>
          </a:p>
          <a:p>
            <a:endParaRPr lang="en-US" sz="16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718" y="685800"/>
            <a:ext cx="8082082" cy="3539430"/>
          </a:xfrm>
          <a:prstGeom prst="rect">
            <a:avLst/>
          </a:prstGeom>
          <a:noFill/>
        </p:spPr>
        <p:txBody>
          <a:bodyPr wrap="square" rtlCol="0">
            <a:spAutoFit/>
          </a:bodyPr>
          <a:lstStyle/>
          <a:p>
            <a:r>
              <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Westminster Shorter Catechism of 1674- </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 What is adoption?</a:t>
            </a:r>
          </a:p>
          <a:p>
            <a:endPar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Adoption is an act of God’s FREE grace, whereby we are received into the number, and have	 a right to all the privileges of the Sons of God.”	     </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51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ou poked my heart (Dramatic Version)">
            <a:hlinkClick r:id="" action="ppaction://media"/>
          </p:cNvPr>
          <p:cNvPicPr>
            <a:picLocks noChangeAspect="1"/>
          </p:cNvPicPr>
          <p:nvPr>
            <a:videoFile r:link="rId2"/>
            <p:extLst>
              <p:ext uri="{DAA4B4D4-6D71-4841-9C94-3DE7FCFB9230}">
                <p14:media xmlns:p14="http://schemas.microsoft.com/office/powerpoint/2010/main" r:embed="rId1">
                  <p14:fade in="1000" out="1000"/>
                </p14:media>
              </p:ext>
            </p:extLst>
          </p:nvPr>
        </p:nvPicPr>
        <p:blipFill>
          <a:blip r:embed="rId4"/>
          <a:stretch>
            <a:fillRect/>
          </a:stretch>
        </p:blipFill>
        <p:spPr>
          <a:xfrm>
            <a:off x="1326490" y="1603401"/>
            <a:ext cx="6491021" cy="3651199"/>
          </a:xfrm>
          <a:prstGeom prst="rect">
            <a:avLst/>
          </a:prstGeom>
        </p:spPr>
      </p:pic>
      <p:sp>
        <p:nvSpPr>
          <p:cNvPr id="5" name="TextBox 4"/>
          <p:cNvSpPr txBox="1"/>
          <p:nvPr/>
        </p:nvSpPr>
        <p:spPr>
          <a:xfrm rot="21446329">
            <a:off x="1337688" y="5399308"/>
            <a:ext cx="6491021"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“You poked my heart”</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6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mediacall" presetSubtype="0" fill="hold" nodeType="withEffect">
                                  <p:stCondLst>
                                    <p:cond delay="0"/>
                                  </p:stCondLst>
                                  <p:childTnLst>
                                    <p:cmd type="call" cmd="playFrom(0.0)">
                                      <p:cBhvr>
                                        <p:cTn id="9" dur="76160" fill="hold"/>
                                        <p:tgtEl>
                                          <p:spTgt spid="4"/>
                                        </p:tgtEl>
                                      </p:cBhvr>
                                    </p:cmd>
                                  </p:childTnLst>
                                </p:cTn>
                              </p:par>
                              <p:par>
                                <p:cTn id="10" presetID="10" presetClass="entr" presetSubtype="0" fill="hold" grpId="0" nodeType="withEffect">
                                  <p:stCondLst>
                                    <p:cond delay="4622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xit" presetSubtype="0" fill="hold" grpId="1" nodeType="withEffect">
                                  <p:stCondLst>
                                    <p:cond delay="55000"/>
                                  </p:stCondLst>
                                  <p:childTnLst>
                                    <p:animEffect transition="out" filter="fade">
                                      <p:cBhvr>
                                        <p:cTn id="14" dur="3000"/>
                                        <p:tgtEl>
                                          <p:spTgt spid="5"/>
                                        </p:tgtEl>
                                      </p:cBhvr>
                                    </p:animEffect>
                                    <p:set>
                                      <p:cBhvr>
                                        <p:cTn id="15"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Review</a:t>
            </a:r>
            <a:endParaRPr lang="en-US" dirty="0">
              <a:solidFill>
                <a:schemeClr val="bg1"/>
              </a:solidFill>
              <a:latin typeface="Times New Roman" pitchFamily="18" charset="0"/>
              <a:cs typeface="Times New Roman" pitchFamily="18" charset="0"/>
            </a:endParaRPr>
          </a:p>
        </p:txBody>
      </p:sp>
      <p:sp>
        <p:nvSpPr>
          <p:cNvPr id="5" name="TextBox 4"/>
          <p:cNvSpPr txBox="1"/>
          <p:nvPr/>
        </p:nvSpPr>
        <p:spPr>
          <a:xfrm>
            <a:off x="457200" y="838200"/>
            <a:ext cx="8305800" cy="5878532"/>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Chapter 1-Man is evil because he has chosen to be, and God will not force His love upon them.</a:t>
            </a:r>
          </a:p>
          <a:p>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Key Verses</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Chapter 1</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-5-7: Introduction to Romans and seeing Paul’s desire to Bring the Gospel to all nations</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Writes in letter Formatting and addresses whom he is speaking to (Romans).</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-16-17: The Theme of the book. Paul uses teach chapter to further explain.</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-18-19,21: Paul Addresses the natural tendency of each man in and why we see an experience such things as death, sin, etc.</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-24-25: We see God’s love on man as man chooses to be unclean. God will not force His love.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34456"/>
            <a:ext cx="8229600" cy="5539978"/>
          </a:xfrm>
          <a:prstGeom prst="rect">
            <a:avLst/>
          </a:prstGeom>
          <a:noFill/>
        </p:spPr>
        <p:txBody>
          <a:bodyPr wrap="square" rtlCol="0">
            <a:spAutoFit/>
          </a:bodyPr>
          <a:lstStyle/>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Because Man is evil, God must Judge them. Whether Jew Or Greek we have all sinned and cannot be saved by our own merits.</a:t>
            </a:r>
          </a:p>
          <a:p>
            <a:endParaRPr lang="en-US"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Key Verses</a:t>
            </a: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-1-4: We shall be judged according to our actions. But through repentance God offers a way out.</a:t>
            </a:r>
          </a:p>
          <a:p>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-17-21: Paul is referring to Jews being sinful as well. Those who pride themselves upon their own deeds will still fall short.</a:t>
            </a:r>
          </a:p>
          <a:p>
            <a:endParaRPr lang="en-US" sz="24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-29: Paul discusses the ordeal of circumcision. Even though one may be circumcised, he is not saved from his unlawful acts. We are not saved by works</a:t>
            </a:r>
            <a:r>
              <a:rPr lang="en-US" sz="2400" b="1" dirty="0"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2</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21160"/>
            <a:ext cx="8229600" cy="5355312"/>
          </a:xfrm>
          <a:prstGeom prst="rect">
            <a:avLst/>
          </a:prstGeom>
          <a:noFill/>
        </p:spPr>
        <p:txBody>
          <a:bodyPr wrap="square" rtlCol="0">
            <a:spAutoFit/>
          </a:bodyPr>
          <a:lstStyle/>
          <a:p>
            <a:r>
              <a:rPr lang="en-US"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Chapter 3- God will keep His promises to the Jews. Both Jew(circumcised) and Greek(uncircumcised) alike are given a way by redemption and putting our faith in Jesus Christ.</a:t>
            </a:r>
          </a:p>
          <a:p>
            <a:endParaRPr lang="en-US"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Key Verses</a:t>
            </a:r>
          </a:p>
          <a:p>
            <a:r>
              <a:rPr lang="en-US"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-1-4: God will fulfill His promises to the Jews as a nation, though many individually do not believe it.</a:t>
            </a:r>
          </a:p>
          <a:p>
            <a:endParaRPr lang="en-US"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-9,20: God gave us a law to abide and live by. All men have broken it more than once. It is the ultimate standard for living perfectly, and yet, man cannot keep it.</a:t>
            </a:r>
          </a:p>
          <a:p>
            <a:endParaRPr lang="en-US" sz="20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-23-25: Paul addresses the way out in Chapter 2. Though we are faulty, we can be restored.</a:t>
            </a:r>
          </a:p>
          <a:p>
            <a:endParaRPr lang="en-US" sz="20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-28,30: God saves both Jews and Greek by way of Faith(1:17) in Jesus Christ.</a:t>
            </a:r>
            <a:endParaRPr lang="en-US" sz="20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3</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914400"/>
            <a:ext cx="8229599" cy="4524315"/>
          </a:xfrm>
          <a:prstGeom prst="rect">
            <a:avLst/>
          </a:prstGeom>
          <a:noFill/>
        </p:spPr>
        <p:txBody>
          <a:bodyPr wrap="square" rtlCol="0">
            <a:spAutoFit/>
          </a:bodyPr>
          <a:lstStyle/>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Chapter 4- It is by Faith we are saved. That choice given by God to accept Christ as a means of redemption as seen with Abraham and David.</a:t>
            </a:r>
          </a:p>
          <a:p>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Key Verses</a:t>
            </a: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-3-4: Abraham was saved by his faith, not his works</a:t>
            </a:r>
          </a:p>
          <a:p>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-6-8: Daniel also shares the same truth</a:t>
            </a:r>
          </a:p>
          <a:p>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-11: Whether circumcised or uncircumcised, God used Abraham and his faith to bring forth Jesus and all those who believe in Jesus.</a:t>
            </a:r>
            <a:endParaRPr lang="en-US" sz="24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4</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942472"/>
            <a:ext cx="8229601" cy="5909310"/>
          </a:xfrm>
          <a:prstGeom prst="rect">
            <a:avLst/>
          </a:prstGeom>
          <a:noFill/>
        </p:spPr>
        <p:txBody>
          <a:bodyPr wrap="square" rtlCol="0">
            <a:spAutoFit/>
          </a:bodyPr>
          <a:lstStyle/>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Chapter 5-As believers we can recognize what God accomplished even by man’s downfall. It is through Jesus that it was accomplished.</a:t>
            </a:r>
          </a:p>
          <a:p>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Key Verses</a:t>
            </a:r>
          </a:p>
          <a:p>
            <a:pPr algn="ctr"/>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-1-4: Because we have believed we can rejoice in what God has done. Even through trials, God shall build us up</a:t>
            </a:r>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-6,8-9: Christ came to complete that which was incomplete. By His death, we have the capability to live. He took His own life for our resurrection in Him</a:t>
            </a:r>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-12,14-15,21: Adam sinned. This is why we see the state of death the world is in. But God continues to never fail, by sending Jesus to makeup Adams wrong. Jesus’ sacrifice reconciled us to God.</a:t>
            </a:r>
          </a:p>
          <a:p>
            <a:endParaRPr lang="en-US" sz="2000"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5</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42472"/>
            <a:ext cx="8382000" cy="5586145"/>
          </a:xfrm>
          <a:prstGeom prst="rect">
            <a:avLst/>
          </a:prstGeom>
          <a:noFill/>
        </p:spPr>
        <p:txBody>
          <a:bodyPr wrap="square" rtlCol="0">
            <a:spAutoFit/>
          </a:bodyPr>
          <a:lstStyle/>
          <a:p>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Chapter 6-When we surrender to Christ, we dire to ourselves and our old lifestyle. As believers we are called to worship Christ with our bodies. We see that every man must choose who they will follow and their choice shall be known by their fruits.</a:t>
            </a:r>
          </a:p>
          <a:p>
            <a:endPar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Key Verses</a:t>
            </a:r>
          </a:p>
          <a:p>
            <a:endPar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-2,4-5,9: As believers once we commit our spirits to Christ we engage in the death he died BY no longer living according to the flesh. We are made new.</a:t>
            </a:r>
          </a:p>
          <a:p>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12-13: We are called to use out bodies to glorify God. We give up out old selves for the sake of what God has for us.</a:t>
            </a:r>
          </a:p>
          <a:p>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16: Paul addresses the choice we must make as humans. Choose whom we shall serve. God or our natural, sinful ways, the flesh. Jesus is what sets us apart.</a:t>
            </a:r>
          </a:p>
          <a:p>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22-23: We shall be known by our fruits and the only way to produce good fruit is to accept the gift of eternal life by way of Christ.</a:t>
            </a:r>
            <a:endParaRPr lang="en-US" sz="21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6</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54504"/>
            <a:ext cx="8382000" cy="5509200"/>
          </a:xfrm>
          <a:prstGeom prst="rect">
            <a:avLst/>
          </a:prstGeom>
          <a:noFill/>
        </p:spPr>
        <p:txBody>
          <a:bodyPr wrap="square" rtlCol="0">
            <a:spAutoFit/>
          </a:bodyPr>
          <a:lstStyle/>
          <a:p>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Chapter 7: We no longer have to complete the law hopelessly. Even though man is evil and we fall tempted, if our hearts are surrendered to Christ, so shall everything else follow.</a:t>
            </a:r>
          </a:p>
          <a:p>
            <a:pPr algn="ct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Key Verses</a:t>
            </a:r>
          </a:p>
          <a:p>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-1,5-6: Paul shows our freedom from completing the law perfectly given to us by God. Though we have seen man is not capable of being perfect.</a:t>
            </a:r>
          </a:p>
          <a:p>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8,10-11: The law is not evil, but in our fallen state of being we become temped to do that which we know to be wrong. Pushing that line as far as we can.</a:t>
            </a:r>
          </a:p>
          <a:p>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14,19: As Christians we now desire to do good, but we too can be struggling with sin’s presence, for we are still men.</a:t>
            </a:r>
          </a:p>
          <a:p>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-23-25: Even our minds can be taken captive, but if our hearts focus, out minds follow. Only by trusting God can we be delivered from our evil selves and thoughts</a:t>
            </a:r>
            <a:r>
              <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2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latin typeface="Times New Roman" pitchFamily="18" charset="0"/>
                <a:cs typeface="Times New Roman" pitchFamily="18" charset="0"/>
              </a:rPr>
              <a:t>Chapter 7</a:t>
            </a:r>
            <a:endParaRPr lang="en-US"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1317</Words>
  <Application>Microsoft Office PowerPoint</Application>
  <PresentationFormat>On-screen Show (4:3)</PresentationFormat>
  <Paragraphs>99</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Romans 8:12-25</vt:lpstr>
      <vt:lpstr>The Facts</vt:lpstr>
      <vt:lpstr>Review</vt:lpstr>
      <vt:lpstr>Chapter 2</vt:lpstr>
      <vt:lpstr>Chapter 3</vt:lpstr>
      <vt:lpstr>Chapter 4</vt:lpstr>
      <vt:lpstr>Chapter 5</vt:lpstr>
      <vt:lpstr>Chapter 6</vt:lpstr>
      <vt:lpstr>Chapter 7</vt:lpstr>
      <vt:lpstr>Chapter 8 review</vt:lpstr>
      <vt:lpstr>PowerPoint Presentation</vt:lpstr>
      <vt:lpstr>Defining Adoption</vt:lpstr>
      <vt:lpstr>PowerPoint Presentation</vt:lpstr>
      <vt:lpstr>Brethren</vt:lpstr>
      <vt:lpstr>The Main 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8:12-25</dc:title>
  <dc:creator>larhonda.richardson@cox.net</dc:creator>
  <cp:lastModifiedBy>Soundbooth</cp:lastModifiedBy>
  <cp:revision>30</cp:revision>
  <dcterms:created xsi:type="dcterms:W3CDTF">2014-10-03T13:58:16Z</dcterms:created>
  <dcterms:modified xsi:type="dcterms:W3CDTF">2014-10-11T15:58:13Z</dcterms:modified>
</cp:coreProperties>
</file>